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520" r:id="rId3"/>
    <p:sldId id="486" r:id="rId4"/>
    <p:sldId id="257" r:id="rId5"/>
    <p:sldId id="258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8DD1EE-84FF-6EFC-71FE-55A064A3B060}" name="Зиедс Дарья" initials="ЗД" userId="S::zieds.da@proleum.online::f49c5e19-8848-48cc-82c9-f7a47a207c6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tsrv103\Tasks\&#1054;&#1052;%20(&#1048;&#1085;&#1092;&#1086;&#1088;&#1084;&#1072;&#1094;&#1080;&#1103;%20&#1086;&#1090;&#1076;&#1077;&#1083;&#1072;)\&#1048;&#1057;&#1057;&#1051;&#1045;&#1044;&#1054;&#1042;&#1040;&#1053;&#1048;&#1071;\&#1048;&#1055;&#1059;\2024\&#1048;&#1055;&#1059;%202013%20-2022_&#1080;&#1090;&#1086;&#107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ptsrv103\Tasks\&#1054;&#1052;%20(&#1048;&#1085;&#1092;&#1086;&#1088;&#1084;&#1072;&#1094;&#1080;&#1103;%20&#1086;&#1090;&#1076;&#1077;&#1083;&#1072;)\&#1048;&#1057;&#1057;&#1051;&#1045;&#1044;&#1054;&#1042;&#1040;&#1053;&#1048;&#1071;\&#1048;&#1055;&#1059;\2024\&#1048;&#1055;&#1059;%202013%20-2022_&#1080;&#1090;&#1086;&#107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ptsrv103\Tasks\&#1054;&#1052;%20(&#1048;&#1085;&#1092;&#1086;&#1088;&#1084;&#1072;&#1094;&#1080;&#1103;%20&#1086;&#1090;&#1076;&#1077;&#1083;&#1072;)\&#1048;&#1057;&#1057;&#1051;&#1045;&#1044;&#1054;&#1042;&#1040;&#1053;&#1048;&#1071;\&#1048;&#1055;&#1059;\2024\&#1048;&#1055;&#1059;%202013%20-2022_&#1080;&#1090;&#1086;&#107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1500" b="0" i="0" baseline="0">
                <a:effectLst/>
              </a:rPr>
              <a:t>Вопрос №1. Как вы оцените динамику развития независимого рынка нефтепродуктов за последние 12 месяцев?</a:t>
            </a:r>
            <a:endParaRPr lang="ru-RU" sz="1500" b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20" normalizeH="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'2013-2024'!$C$3</c:f>
              <c:strCache>
                <c:ptCount val="1"/>
                <c:pt idx="0">
                  <c:v>Улучшилось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'2013-2024'!$C$4:$C$15</c:f>
              <c:numCache>
                <c:formatCode>0%</c:formatCode>
                <c:ptCount val="12"/>
                <c:pt idx="0">
                  <c:v>0.13469999999999999</c:v>
                </c:pt>
                <c:pt idx="1">
                  <c:v>7.4700000000000003E-2</c:v>
                </c:pt>
                <c:pt idx="2">
                  <c:v>0.10309278350515463</c:v>
                </c:pt>
                <c:pt idx="3">
                  <c:v>0.14699999999999999</c:v>
                </c:pt>
                <c:pt idx="4">
                  <c:v>6.0606060606060608E-2</c:v>
                </c:pt>
                <c:pt idx="5">
                  <c:v>1.7699115044247787E-2</c:v>
                </c:pt>
                <c:pt idx="6">
                  <c:v>0.28000000000000003</c:v>
                </c:pt>
                <c:pt idx="7">
                  <c:v>0.35799999999999998</c:v>
                </c:pt>
                <c:pt idx="8">
                  <c:v>0.188</c:v>
                </c:pt>
                <c:pt idx="9">
                  <c:v>0.35398230088495575</c:v>
                </c:pt>
                <c:pt idx="10">
                  <c:v>0.19047619047619047</c:v>
                </c:pt>
                <c:pt idx="11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75-404F-95D0-629D688CB161}"/>
            </c:ext>
          </c:extLst>
        </c:ser>
        <c:ser>
          <c:idx val="2"/>
          <c:order val="2"/>
          <c:tx>
            <c:strRef>
              <c:f>'2013-2024'!$D$3</c:f>
              <c:strCache>
                <c:ptCount val="1"/>
                <c:pt idx="0">
                  <c:v>Без изменений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'2013-2024'!$D$4:$D$15</c:f>
              <c:numCache>
                <c:formatCode>0%</c:formatCode>
                <c:ptCount val="12"/>
                <c:pt idx="0">
                  <c:v>0.34010000000000001</c:v>
                </c:pt>
                <c:pt idx="1">
                  <c:v>0.38169999999999998</c:v>
                </c:pt>
                <c:pt idx="2">
                  <c:v>0.27835051546391754</c:v>
                </c:pt>
                <c:pt idx="3">
                  <c:v>0.39900000000000002</c:v>
                </c:pt>
                <c:pt idx="4">
                  <c:v>0.6262626262626263</c:v>
                </c:pt>
                <c:pt idx="5">
                  <c:v>8.8495575221238937E-2</c:v>
                </c:pt>
                <c:pt idx="6">
                  <c:v>0.48799999999999999</c:v>
                </c:pt>
                <c:pt idx="7">
                  <c:v>0.45900000000000002</c:v>
                </c:pt>
                <c:pt idx="8">
                  <c:v>0.06</c:v>
                </c:pt>
                <c:pt idx="9">
                  <c:v>0.32743362831858408</c:v>
                </c:pt>
                <c:pt idx="10">
                  <c:v>0.22222222222222221</c:v>
                </c:pt>
                <c:pt idx="11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75-404F-95D0-629D688CB161}"/>
            </c:ext>
          </c:extLst>
        </c:ser>
        <c:ser>
          <c:idx val="0"/>
          <c:order val="3"/>
          <c:tx>
            <c:strRef>
              <c:f>'2013-2024'!$E$3</c:f>
              <c:strCache>
                <c:ptCount val="1"/>
                <c:pt idx="0">
                  <c:v>Ухудшилось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'2013-2024'!$E$4:$E$15</c:f>
              <c:numCache>
                <c:formatCode>0%</c:formatCode>
                <c:ptCount val="12"/>
                <c:pt idx="0">
                  <c:v>0.52529999999999999</c:v>
                </c:pt>
                <c:pt idx="1">
                  <c:v>0.54359999999999997</c:v>
                </c:pt>
                <c:pt idx="2">
                  <c:v>0.61855670103092786</c:v>
                </c:pt>
                <c:pt idx="3">
                  <c:v>0.45400000000000001</c:v>
                </c:pt>
                <c:pt idx="4">
                  <c:v>0.31313131313131315</c:v>
                </c:pt>
                <c:pt idx="5">
                  <c:v>0.89380530973451322</c:v>
                </c:pt>
                <c:pt idx="6">
                  <c:v>0.32</c:v>
                </c:pt>
                <c:pt idx="7">
                  <c:v>0.183</c:v>
                </c:pt>
                <c:pt idx="8">
                  <c:v>0.752</c:v>
                </c:pt>
                <c:pt idx="9">
                  <c:v>0.31858407079646017</c:v>
                </c:pt>
                <c:pt idx="10">
                  <c:v>0.58730158730158732</c:v>
                </c:pt>
                <c:pt idx="11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75-404F-95D0-629D688CB1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56120424"/>
        <c:axId val="456118856"/>
        <c:extLst>
          <c:ext xmlns:c15="http://schemas.microsoft.com/office/drawing/2012/chart" uri="{02D57815-91ED-43cb-92C2-25804820EDAC}">
            <c15:filteredBarSeries>
              <c15:ser>
                <c:idx val="3"/>
                <c:order val="0"/>
                <c:tx>
                  <c:strRef>
                    <c:extLst>
                      <c:ext uri="{02D57815-91ED-43cb-92C2-25804820EDAC}">
                        <c15:formulaRef>
                          <c15:sqref>'2013-2024'!$B$3</c15:sqref>
                        </c15:formulaRef>
                      </c:ext>
                    </c:extLst>
                    <c:strCache>
                      <c:ptCount val="1"/>
                      <c:pt idx="0">
                        <c:v>Названия строк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-5400000" spcFirstLastPara="1" vertOverflow="clip" horzOverflow="clip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800" b="0" i="0" u="none" strike="noStrike" kern="1200" baseline="0">
                          <a:solidFill>
                            <a:sysClr val="windowText" lastClr="000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defRPr>
                      </a:pPr>
                      <a:endParaRPr lang="ru-RU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'2013-2024'!$B$4:$B$15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'2013-2024'!$B$4:$B$15</c15:sqref>
                        </c15:formulaRef>
                      </c:ext>
                    </c:extLst>
                    <c:numCache>
                      <c:formatCode>General</c:formatCode>
                      <c:ptCount val="12"/>
                      <c:pt idx="0">
                        <c:v>2013</c:v>
                      </c:pt>
                      <c:pt idx="1">
                        <c:v>2014</c:v>
                      </c:pt>
                      <c:pt idx="2">
                        <c:v>2015</c:v>
                      </c:pt>
                      <c:pt idx="3">
                        <c:v>2016</c:v>
                      </c:pt>
                      <c:pt idx="4">
                        <c:v>2017</c:v>
                      </c:pt>
                      <c:pt idx="5">
                        <c:v>2018</c:v>
                      </c:pt>
                      <c:pt idx="6">
                        <c:v>2019</c:v>
                      </c:pt>
                      <c:pt idx="7">
                        <c:v>2020</c:v>
                      </c:pt>
                      <c:pt idx="8">
                        <c:v>2021</c:v>
                      </c:pt>
                      <c:pt idx="9">
                        <c:v>2022</c:v>
                      </c:pt>
                      <c:pt idx="10">
                        <c:v>2023</c:v>
                      </c:pt>
                      <c:pt idx="11">
                        <c:v>2024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9775-404F-95D0-629D688CB161}"/>
                  </c:ext>
                </c:extLst>
              </c15:ser>
            </c15:filteredBarSeries>
          </c:ext>
        </c:extLst>
      </c:barChart>
      <c:catAx>
        <c:axId val="45612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456118856"/>
        <c:crosses val="autoZero"/>
        <c:auto val="1"/>
        <c:lblAlgn val="ctr"/>
        <c:lblOffset val="100"/>
        <c:noMultiLvlLbl val="0"/>
      </c:catAx>
      <c:valAx>
        <c:axId val="456118856"/>
        <c:scaling>
          <c:orientation val="minMax"/>
          <c:max val="0.9"/>
          <c:min val="0"/>
        </c:scaling>
        <c:delete val="1"/>
        <c:axPos val="l"/>
        <c:numFmt formatCode="0%" sourceLinked="0"/>
        <c:majorTickMark val="none"/>
        <c:minorTickMark val="none"/>
        <c:tickLblPos val="nextTo"/>
        <c:crossAx val="45612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600960679146882"/>
          <c:y val="0.14215918963479804"/>
          <c:w val="0.23990397489777979"/>
          <c:h val="5.93165124944022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1500" b="0" i="0" baseline="0">
                <a:effectLst/>
              </a:rPr>
              <a:t>Вопрос №2. Каких изменений в сфере торговли нефтепродуктами вы ожидаете в ближайшие 12 месяцев?</a:t>
            </a:r>
            <a:endParaRPr lang="ru-RU" sz="15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20" normalizeH="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'2013-2024'!$F$3</c:f>
              <c:strCache>
                <c:ptCount val="1"/>
                <c:pt idx="0">
                  <c:v>Улучшения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'2013-2024'!$F$4:$F$15</c:f>
              <c:numCache>
                <c:formatCode>0%</c:formatCode>
                <c:ptCount val="12"/>
                <c:pt idx="0">
                  <c:v>0.1515</c:v>
                </c:pt>
                <c:pt idx="1">
                  <c:v>0.19500000000000001</c:v>
                </c:pt>
                <c:pt idx="2">
                  <c:v>0.34020618556701032</c:v>
                </c:pt>
                <c:pt idx="3">
                  <c:v>0.29399999999999998</c:v>
                </c:pt>
                <c:pt idx="4">
                  <c:v>6.0606060606060608E-2</c:v>
                </c:pt>
                <c:pt idx="5">
                  <c:v>0.19026548672566371</c:v>
                </c:pt>
                <c:pt idx="6">
                  <c:v>0.33600000000000002</c:v>
                </c:pt>
                <c:pt idx="7">
                  <c:v>0.38500000000000001</c:v>
                </c:pt>
                <c:pt idx="8">
                  <c:v>0.28000000000000003</c:v>
                </c:pt>
                <c:pt idx="9">
                  <c:v>0.4</c:v>
                </c:pt>
                <c:pt idx="10">
                  <c:v>0.40952380952380951</c:v>
                </c:pt>
                <c:pt idx="1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53-40FC-847C-4628246CA92A}"/>
            </c:ext>
          </c:extLst>
        </c:ser>
        <c:ser>
          <c:idx val="1"/>
          <c:order val="1"/>
          <c:tx>
            <c:strRef>
              <c:f>'2013-2024'!$G$3</c:f>
              <c:strCache>
                <c:ptCount val="1"/>
                <c:pt idx="0">
                  <c:v>Без изменений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'2013-2024'!$G$4:$G$15</c:f>
              <c:numCache>
                <c:formatCode>0%</c:formatCode>
                <c:ptCount val="12"/>
                <c:pt idx="0">
                  <c:v>0.44779999999999998</c:v>
                </c:pt>
                <c:pt idx="1">
                  <c:v>0.39419999999999999</c:v>
                </c:pt>
                <c:pt idx="2">
                  <c:v>0.38144329896907214</c:v>
                </c:pt>
                <c:pt idx="3">
                  <c:v>0.503</c:v>
                </c:pt>
                <c:pt idx="4">
                  <c:v>0.45454545454545453</c:v>
                </c:pt>
                <c:pt idx="5">
                  <c:v>0.38495575221238937</c:v>
                </c:pt>
                <c:pt idx="6">
                  <c:v>0.52</c:v>
                </c:pt>
                <c:pt idx="7">
                  <c:v>0.32100000000000001</c:v>
                </c:pt>
                <c:pt idx="8">
                  <c:v>0.33</c:v>
                </c:pt>
                <c:pt idx="9">
                  <c:v>0.35</c:v>
                </c:pt>
                <c:pt idx="10">
                  <c:v>0.42857142857142855</c:v>
                </c:pt>
                <c:pt idx="11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53-40FC-847C-4628246CA92A}"/>
            </c:ext>
          </c:extLst>
        </c:ser>
        <c:ser>
          <c:idx val="2"/>
          <c:order val="2"/>
          <c:tx>
            <c:strRef>
              <c:f>'2013-2024'!$H$3</c:f>
              <c:strCache>
                <c:ptCount val="1"/>
                <c:pt idx="0">
                  <c:v>Ухудшения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'2013-2024'!$H$4:$H$15</c:f>
              <c:numCache>
                <c:formatCode>0%</c:formatCode>
                <c:ptCount val="12"/>
                <c:pt idx="0">
                  <c:v>0.4007</c:v>
                </c:pt>
                <c:pt idx="1">
                  <c:v>0.4108</c:v>
                </c:pt>
                <c:pt idx="2">
                  <c:v>0.27835051546391754</c:v>
                </c:pt>
                <c:pt idx="3">
                  <c:v>0.20200000000000001</c:v>
                </c:pt>
                <c:pt idx="4">
                  <c:v>0.48484848484848486</c:v>
                </c:pt>
                <c:pt idx="5">
                  <c:v>0.4247787610619469</c:v>
                </c:pt>
                <c:pt idx="6">
                  <c:v>0.23200000000000001</c:v>
                </c:pt>
                <c:pt idx="7">
                  <c:v>0.29399999999999998</c:v>
                </c:pt>
                <c:pt idx="8">
                  <c:v>0.39</c:v>
                </c:pt>
                <c:pt idx="9">
                  <c:v>0.25</c:v>
                </c:pt>
                <c:pt idx="10">
                  <c:v>0.16190476190476191</c:v>
                </c:pt>
                <c:pt idx="11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153-40FC-847C-4628246CA9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56120424"/>
        <c:axId val="456118856"/>
      </c:barChart>
      <c:catAx>
        <c:axId val="45612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456118856"/>
        <c:crosses val="autoZero"/>
        <c:auto val="1"/>
        <c:lblAlgn val="ctr"/>
        <c:lblOffset val="100"/>
        <c:noMultiLvlLbl val="0"/>
      </c:catAx>
      <c:valAx>
        <c:axId val="456118856"/>
        <c:scaling>
          <c:orientation val="minMax"/>
          <c:max val="0.9"/>
          <c:min val="0"/>
        </c:scaling>
        <c:delete val="1"/>
        <c:axPos val="l"/>
        <c:numFmt formatCode="0%" sourceLinked="0"/>
        <c:majorTickMark val="none"/>
        <c:minorTickMark val="none"/>
        <c:tickLblPos val="nextTo"/>
        <c:crossAx val="45612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600960679146882"/>
          <c:y val="0.14215918963479804"/>
          <c:w val="0.23866264207202426"/>
          <c:h val="6.30308227940800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120" normalizeH="0" baseline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r>
              <a:rPr lang="ru-RU" sz="1500" b="0" i="0" baseline="0">
                <a:effectLst/>
              </a:rPr>
              <a:t>Вопрос №3. Есть ли у вашей компании план по развитию бизнеса на ближайшие 12-36 месяцев </a:t>
            </a:r>
            <a:endParaRPr lang="ru-RU" sz="15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120" normalizeH="0" baseline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'2013-2024'!$I$3</c:f>
              <c:strCache>
                <c:ptCount val="1"/>
                <c:pt idx="0">
                  <c:v>Есть планы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'2013-2024'!$I$4:$I$15</c:f>
              <c:numCache>
                <c:formatCode>0%</c:formatCode>
                <c:ptCount val="12"/>
                <c:pt idx="0">
                  <c:v>0.59930000000000005</c:v>
                </c:pt>
                <c:pt idx="1">
                  <c:v>0.67630000000000001</c:v>
                </c:pt>
                <c:pt idx="2">
                  <c:v>0.74226804123711343</c:v>
                </c:pt>
                <c:pt idx="3">
                  <c:v>0.73</c:v>
                </c:pt>
                <c:pt idx="4">
                  <c:v>0.79797979797979801</c:v>
                </c:pt>
                <c:pt idx="5">
                  <c:v>0.41592920353982299</c:v>
                </c:pt>
                <c:pt idx="6">
                  <c:v>0.84799999999999998</c:v>
                </c:pt>
                <c:pt idx="7">
                  <c:v>0.84399999999999997</c:v>
                </c:pt>
                <c:pt idx="8">
                  <c:v>0.74</c:v>
                </c:pt>
                <c:pt idx="9">
                  <c:v>0.77600000000000002</c:v>
                </c:pt>
                <c:pt idx="10">
                  <c:v>0.69736842105263153</c:v>
                </c:pt>
                <c:pt idx="11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A7-4D16-9224-B769ED424DCB}"/>
            </c:ext>
          </c:extLst>
        </c:ser>
        <c:ser>
          <c:idx val="1"/>
          <c:order val="1"/>
          <c:tx>
            <c:strRef>
              <c:f>'2013-2024'!$J$3</c:f>
              <c:strCache>
                <c:ptCount val="1"/>
                <c:pt idx="0">
                  <c:v>Нет планов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'2013-2024'!$J$4:$J$15</c:f>
              <c:numCache>
                <c:formatCode>0%</c:formatCode>
                <c:ptCount val="12"/>
                <c:pt idx="0">
                  <c:v>0.34339999999999998</c:v>
                </c:pt>
                <c:pt idx="1">
                  <c:v>0.26140000000000002</c:v>
                </c:pt>
                <c:pt idx="2">
                  <c:v>0.24742268041237114</c:v>
                </c:pt>
                <c:pt idx="3">
                  <c:v>0.23899999999999999</c:v>
                </c:pt>
                <c:pt idx="4">
                  <c:v>0.20202020202020202</c:v>
                </c:pt>
                <c:pt idx="5">
                  <c:v>0.53097345132743368</c:v>
                </c:pt>
                <c:pt idx="6">
                  <c:v>0.20799999999999999</c:v>
                </c:pt>
                <c:pt idx="7">
                  <c:v>0.156</c:v>
                </c:pt>
                <c:pt idx="8">
                  <c:v>0.26</c:v>
                </c:pt>
                <c:pt idx="9">
                  <c:v>0.216</c:v>
                </c:pt>
                <c:pt idx="10">
                  <c:v>0.30263157894736842</c:v>
                </c:pt>
                <c:pt idx="11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A7-4D16-9224-B769ED424DCB}"/>
            </c:ext>
          </c:extLst>
        </c:ser>
        <c:ser>
          <c:idx val="2"/>
          <c:order val="2"/>
          <c:tx>
            <c:strRef>
              <c:f>'2013-2024'!$K$3</c:f>
              <c:strCache>
                <c:ptCount val="1"/>
                <c:pt idx="0">
                  <c:v>Сокращение/Закрытие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'2013-2024'!$B$4:$B$15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'2013-2024'!$K$4:$K$15</c:f>
              <c:numCache>
                <c:formatCode>0%</c:formatCode>
                <c:ptCount val="12"/>
                <c:pt idx="0">
                  <c:v>5.7200000000000001E-2</c:v>
                </c:pt>
                <c:pt idx="1">
                  <c:v>6.2199999999999998E-2</c:v>
                </c:pt>
                <c:pt idx="2">
                  <c:v>1.0309278350515464E-2</c:v>
                </c:pt>
                <c:pt idx="3">
                  <c:v>3.1E-2</c:v>
                </c:pt>
                <c:pt idx="4">
                  <c:v>0</c:v>
                </c:pt>
                <c:pt idx="5">
                  <c:v>5.3097345132743362E-2</c:v>
                </c:pt>
                <c:pt idx="6">
                  <c:v>3.2000000000000001E-2</c:v>
                </c:pt>
                <c:pt idx="7">
                  <c:v>0</c:v>
                </c:pt>
                <c:pt idx="8">
                  <c:v>0</c:v>
                </c:pt>
                <c:pt idx="9">
                  <c:v>8.0000000000000002E-3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DA7-4D16-9224-B769ED424D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456120424"/>
        <c:axId val="456118856"/>
      </c:barChart>
      <c:catAx>
        <c:axId val="45612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pPr>
            <a:endParaRPr lang="ru-RU"/>
          </a:p>
        </c:txPr>
        <c:crossAx val="456118856"/>
        <c:crosses val="autoZero"/>
        <c:auto val="1"/>
        <c:lblAlgn val="ctr"/>
        <c:lblOffset val="100"/>
        <c:noMultiLvlLbl val="0"/>
      </c:catAx>
      <c:valAx>
        <c:axId val="456118856"/>
        <c:scaling>
          <c:orientation val="minMax"/>
          <c:max val="0.9"/>
          <c:min val="0"/>
        </c:scaling>
        <c:delete val="1"/>
        <c:axPos val="l"/>
        <c:numFmt formatCode="0%" sourceLinked="0"/>
        <c:majorTickMark val="none"/>
        <c:minorTickMark val="none"/>
        <c:tickLblPos val="nextTo"/>
        <c:crossAx val="45612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4258830509795504"/>
          <c:y val="0.14962945708801917"/>
          <c:w val="0.23866264207202426"/>
          <c:h val="6.30308227940800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4DA05-E225-42A5-A713-84EA76A9CE96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26430-656A-46A9-83D4-0D88919D6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76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E9DC9F-07C1-48FE-B7D3-B150FE32AEE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22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2C3BE2-D9A2-4636-B88A-13731806CC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99A0C05-510A-4F17-9B8D-0B2ACBFF2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043F41-3402-43C9-915B-DA350642D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5B707F-A944-416B-81A4-D0AE43538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27D4F7-00DE-44BB-91E8-DAB3CE00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73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D66E2-88CB-4F58-AD73-E544DA9B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7EA0537-ECAC-4016-B73D-94DBEBA09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510B9A6-7BAE-48B7-890C-ECF06697F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6742D1-B9A5-4D17-BCEB-9E0CAFCF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F9748F-9C57-4FF3-B84F-8FC4CFC1B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6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9AA9862-F29B-4394-9D5D-91FF48C7A7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110EAD-E74A-47D5-9A66-DC6306164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5BAD30-7739-4DA0-8960-ADFC19FB3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FAFD2F-2110-4271-BD43-1636B1EAE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E5E29B-E1EF-4123-9D28-A199B3BC4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94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87CF1C-4969-4904-998A-D6CE9D653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B2CFF0-8666-47B4-A58F-1B392F145D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AE1574-DFAD-4C35-AFD6-59EF19DD4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7F5E7E-D89A-4380-9E1D-9B6FF563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5D0495-FB2A-41AD-AF30-16DB2BE83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54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9AAD57-E49A-473D-B632-DC43DC53A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779EBF-4BC5-477E-929D-E17290692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DD53B7B-439B-4051-9B27-B01B679C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46512-BC56-4E1A-A504-7D7A6754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6F540C-5859-4A79-A380-F5E461960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188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B05A1-8155-443C-946C-13CEBCEB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4BB3A7-C9D9-477F-9DB4-73C7EAC4CA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2A5C20-6BA4-49BC-9AE2-A35CAD8A5B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71563C-1FA5-4093-9F4F-77C49738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0C024E4-8877-475F-81DA-FE71C473E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BEF90F-18F2-4B41-A9CC-208F3559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50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BD5EFE-689E-4C4C-AD6E-6C91F3659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C945F9-890E-47F3-8E1B-E60AAE99F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3BB918-DB6D-4DE8-B639-DE69C79CA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BB0EFC-A8A6-4BCB-AE7B-B47B70EC01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644E0B-C500-47F7-9F01-5B49F4E9B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836B440-90FE-4735-8E39-E92EBB5F8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BCCB0C-AE8D-4BAA-84CC-7DC82BA7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AA3C00B-AD0E-45D8-AA55-66E09493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85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B5CE4-959F-47C8-8A6A-8B4A89925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36661DF-6332-4222-A3CC-6E89403B2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561D339-F407-4E7F-AFD2-980644144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4DAA493-0A55-4F7C-9B33-A270D650F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012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15ED255-CB0D-4476-9C0C-D9462573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F36D728-E8B7-416C-8329-4C1A4C8A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EB7BB1-D426-435C-BBA4-24BA0D703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27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1B88CB-362A-4A84-AA0E-ECDE1B1E2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79AF35-3808-45F0-8548-41DE14663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B31DEA-8933-481E-85EB-ED0C4E8F9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CDB4DCB-C722-4D95-831F-E3B1C186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54E84-C341-4790-A0B6-65AF1117B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83CA91A-1044-4EA2-87A3-50A95007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93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7E27FA-EEAE-4C07-8C9F-449E4981C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8245543-A818-4A71-B51D-39439712A5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6B710E-54EB-466F-A3DC-F18A121AF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BBBF7A-4701-49BF-BF00-9E800653E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D08A2A-7B53-4F57-A27A-B3DF36743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BC6B23-1310-437B-B42D-EA1687EE7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39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291CED-01E1-4218-A165-65199D571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CD10EE-8575-43F1-BC0F-41BA35946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F64D19-A4F2-42AE-94DD-DCBFD6217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A1C80-22BB-4053-B80A-13E864D294A8}" type="datetimeFigureOut">
              <a:rPr lang="ru-RU" smtClean="0"/>
              <a:t>27.12.2024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8830E2-3DCE-4BF6-A3AE-B889B7929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D8ED6C-1424-47AB-B6AA-FA9191665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EF4C5-37C1-49DF-B7EA-E265896556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95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3.xml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FB60E8C-7224-44A4-87A0-46A1711DD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A32751-37A2-45C0-BE94-63D375E27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2" y="1998845"/>
            <a:ext cx="1145459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E3BC34B-C601-4B6C-A764-98A71975789F}"/>
              </a:ext>
            </a:extLst>
          </p:cNvPr>
          <p:cNvSpPr txBox="1">
            <a:spLocks/>
          </p:cNvSpPr>
          <p:nvPr/>
        </p:nvSpPr>
        <p:spPr>
          <a:xfrm>
            <a:off x="6406429" y="2599509"/>
            <a:ext cx="4530898" cy="36394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b="1" dirty="0"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A55FBCD-CD42-40F5-8A1B-3203F9CAEE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1228040" y="2313027"/>
            <a:ext cx="7817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F675B8D-17CD-44AC-B298-E07E3C7162B5}"/>
              </a:ext>
            </a:extLst>
          </p:cNvPr>
          <p:cNvSpPr txBox="1"/>
          <p:nvPr/>
        </p:nvSpPr>
        <p:spPr>
          <a:xfrm>
            <a:off x="5956755" y="2780068"/>
            <a:ext cx="478115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ИНДЕКС ПРЕДПРИНИМАТЕЛЬСКОЙ УВЕРЕННОСТИ- 202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CE9FE4C-09FB-1C1B-9B53-3E0529CDF2DA}"/>
              </a:ext>
            </a:extLst>
          </p:cNvPr>
          <p:cNvSpPr/>
          <p:nvPr/>
        </p:nvSpPr>
        <p:spPr>
          <a:xfrm>
            <a:off x="586615" y="1686987"/>
            <a:ext cx="3993149" cy="857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D6E3533-3491-60D1-9093-A610C95B19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125" y="1848008"/>
            <a:ext cx="3462131" cy="48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738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человек, одежда, удержание, гвоздь&#10;&#10;Автоматически созданное описание">
            <a:extLst>
              <a:ext uri="{FF2B5EF4-FFF2-40B4-BE49-F238E27FC236}">
                <a16:creationId xmlns:a16="http://schemas.microsoft.com/office/drawing/2014/main" id="{072C1C2B-517D-DCEC-00A5-8970706742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21" b="5246"/>
          <a:stretch/>
        </p:blipFill>
        <p:spPr>
          <a:xfrm>
            <a:off x="0" y="12698"/>
            <a:ext cx="12192000" cy="6858001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C0A5DB8-AFC3-0716-5D18-459F772E18CD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>
              <a:alpha val="50196"/>
            </a:srgbClr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2CAC35C9-C784-7C5D-193B-66819FB56B94}"/>
              </a:ext>
            </a:extLst>
          </p:cNvPr>
          <p:cNvSpPr/>
          <p:nvPr/>
        </p:nvSpPr>
        <p:spPr>
          <a:xfrm>
            <a:off x="547035" y="506528"/>
            <a:ext cx="11097930" cy="5844943"/>
          </a:xfrm>
          <a:prstGeom prst="rect">
            <a:avLst/>
          </a:prstGeom>
          <a:noFill/>
          <a:ln w="19050">
            <a:solidFill>
              <a:srgbClr val="FFCE00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6325385-6F03-77D4-A65D-473574F07396}"/>
              </a:ext>
            </a:extLst>
          </p:cNvPr>
          <p:cNvSpPr/>
          <p:nvPr/>
        </p:nvSpPr>
        <p:spPr>
          <a:xfrm>
            <a:off x="8941867" y="6162575"/>
            <a:ext cx="2165687" cy="3777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Изображение выглядит как черный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92B2CC00-D391-8889-5D61-669A42A20E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662" y="6250201"/>
            <a:ext cx="1454095" cy="20253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0BBE492-1BD8-7BC0-19E1-B77862ECAA4E}"/>
              </a:ext>
            </a:extLst>
          </p:cNvPr>
          <p:cNvSpPr txBox="1"/>
          <p:nvPr/>
        </p:nvSpPr>
        <p:spPr>
          <a:xfrm>
            <a:off x="2055809" y="1300897"/>
            <a:ext cx="8080381" cy="985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chemeClr val="bg1"/>
                </a:solidFill>
                <a:latin typeface="TT Interphases Black" panose="02000503020000020004" pitchFamily="50" charset="0"/>
              </a:rPr>
              <a:t>Исследование предпринимательской уверенности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29BCA5-3C2B-B068-10C4-CEFC739FA661}"/>
              </a:ext>
            </a:extLst>
          </p:cNvPr>
          <p:cNvSpPr txBox="1"/>
          <p:nvPr/>
        </p:nvSpPr>
        <p:spPr>
          <a:xfrm>
            <a:off x="1681498" y="2909777"/>
            <a:ext cx="8829002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Ежегодно с 2013 года «</a:t>
            </a:r>
            <a:r>
              <a:rPr lang="ru-RU" sz="1600" dirty="0" err="1">
                <a:solidFill>
                  <a:schemeClr val="bg1"/>
                </a:solidFill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Пролеум</a:t>
            </a:r>
            <a:r>
              <a:rPr lang="ru-RU" sz="1600" dirty="0">
                <a:solidFill>
                  <a:schemeClr val="bg1"/>
                </a:solidFill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» проводит исследование предпринимательской уверенности среди своих партнеров.</a:t>
            </a:r>
          </a:p>
          <a:p>
            <a:pPr algn="ctr"/>
            <a:endParaRPr lang="ru-RU" sz="1600" dirty="0">
              <a:solidFill>
                <a:schemeClr val="bg1"/>
              </a:solidFill>
              <a:latin typeface="TT Interphases Var Roman Light" panose="02000503020000020004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600" dirty="0">
                <a:solidFill>
                  <a:schemeClr val="bg1"/>
                </a:solidFill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Индекс предпринимательской уверенности - основной показатель характеризующий деловой климат на рынке нефтепродуктов и бизнес-настроения участников рынка. </a:t>
            </a:r>
          </a:p>
          <a:p>
            <a:pPr algn="ctr"/>
            <a:endParaRPr lang="ru-RU" sz="2200" dirty="0">
              <a:solidFill>
                <a:schemeClr val="bg1"/>
              </a:solidFill>
              <a:latin typeface="TT Interphases Var Roman Light" panose="02000503020000020004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5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A650279-7A72-03BB-FFD1-848EFE7196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12" t="3003" b="1408"/>
          <a:stretch/>
        </p:blipFill>
        <p:spPr>
          <a:xfrm>
            <a:off x="-1" y="1"/>
            <a:ext cx="12192005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07116B0-60A7-32FF-3717-BF541E6E7EF0}"/>
              </a:ext>
            </a:extLst>
          </p:cNvPr>
          <p:cNvSpPr/>
          <p:nvPr/>
        </p:nvSpPr>
        <p:spPr>
          <a:xfrm>
            <a:off x="276222" y="5893101"/>
            <a:ext cx="3993149" cy="857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B01D59-B0F6-3B05-0028-025B505E277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732" y="6054122"/>
            <a:ext cx="3462131" cy="48223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15967CC-BD08-5CED-ABCE-92B69C927085}"/>
              </a:ext>
            </a:extLst>
          </p:cNvPr>
          <p:cNvSpPr/>
          <p:nvPr/>
        </p:nvSpPr>
        <p:spPr>
          <a:xfrm>
            <a:off x="276218" y="625374"/>
            <a:ext cx="11479381" cy="54287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67D0A29-F1A2-97A0-C736-DB78F5C0E124}"/>
              </a:ext>
            </a:extLst>
          </p:cNvPr>
          <p:cNvSpPr/>
          <p:nvPr/>
        </p:nvSpPr>
        <p:spPr>
          <a:xfrm>
            <a:off x="0" y="540232"/>
            <a:ext cx="7442199" cy="625187"/>
          </a:xfrm>
          <a:prstGeom prst="rect">
            <a:avLst/>
          </a:prstGeom>
          <a:solidFill>
            <a:srgbClr val="FFCE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B2A6343-8195-4EC9-4DF5-9C55791D41FE}"/>
              </a:ext>
            </a:extLst>
          </p:cNvPr>
          <p:cNvSpPr txBox="1"/>
          <p:nvPr/>
        </p:nvSpPr>
        <p:spPr>
          <a:xfrm>
            <a:off x="436400" y="566355"/>
            <a:ext cx="7272500" cy="524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40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T Interphases Black" panose="02000503020000020004" pitchFamily="50" charset="0"/>
              </a:rPr>
              <a:t>Алгоритм проведения исследования </a:t>
            </a:r>
          </a:p>
        </p:txBody>
      </p:sp>
      <p:pic>
        <p:nvPicPr>
          <p:cNvPr id="26" name="Рисунок 25" descr="Изображение выглядит как черный, темнота&#10;&#10;Автоматически созданное описание">
            <a:extLst>
              <a:ext uri="{FF2B5EF4-FFF2-40B4-BE49-F238E27FC236}">
                <a16:creationId xmlns:a16="http://schemas.microsoft.com/office/drawing/2014/main" id="{A7D8EE7A-C08D-3D3A-DCA4-18F3C727FB05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9032" y="25987"/>
            <a:ext cx="1674769" cy="166679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F78F32E-B557-7528-6B91-9C71073FD7CC}"/>
              </a:ext>
            </a:extLst>
          </p:cNvPr>
          <p:cNvSpPr txBox="1"/>
          <p:nvPr/>
        </p:nvSpPr>
        <p:spPr>
          <a:xfrm>
            <a:off x="871932" y="2091085"/>
            <a:ext cx="9577622" cy="2739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latin typeface="TT Interphases Var Roman DemiBo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Метод:  </a:t>
            </a:r>
            <a: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телефонный опрос</a:t>
            </a:r>
            <a:b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atin typeface="TT Interphases Var Roman DemiBo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География охвата:  </a:t>
            </a:r>
            <a: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78 регионов России</a:t>
            </a:r>
            <a:b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atin typeface="TT Interphases Var Roman DemiBo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Сроки проведения</a:t>
            </a:r>
            <a:r>
              <a:rPr lang="ru-RU" sz="2000" b="1">
                <a:latin typeface="TT Interphases Var Roman DemiBo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ru-RU" sz="200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06.12.2024 </a:t>
            </a:r>
            <a: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– 13.12.2024</a:t>
            </a:r>
            <a:b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ru-RU" sz="2000" b="1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atin typeface="TT Interphases Var Roman DemiBo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Выборка:  </a:t>
            </a:r>
            <a: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АКБ «</a:t>
            </a:r>
            <a:r>
              <a:rPr lang="ru-RU" sz="2000" dirty="0" err="1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Пролеум</a:t>
            </a:r>
            <a:r>
              <a:rPr lang="ru-RU" sz="2000" dirty="0">
                <a:latin typeface="TT Interphases Var Roman Light" panose="02000503020000020004" pitchFamily="2" charset="0"/>
                <a:ea typeface="Tahoma" panose="020B0604030504040204" pitchFamily="34" charset="0"/>
                <a:cs typeface="Tahoma" panose="020B0604030504040204" pitchFamily="34" charset="0"/>
              </a:rPr>
              <a:t>» </a:t>
            </a:r>
          </a:p>
          <a:p>
            <a:endParaRPr lang="ru-RU" sz="2800" dirty="0">
              <a:latin typeface="TT Interphases Var Roman Light" panose="02000503020000020004" pitchFamily="2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83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279D77B-0C9D-267B-D781-60F84E74096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12" t="3003" b="1408"/>
          <a:stretch/>
        </p:blipFill>
        <p:spPr>
          <a:xfrm>
            <a:off x="-1" y="1"/>
            <a:ext cx="12192005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64C986C-87B8-8A45-3773-C4C8798A72AB}"/>
              </a:ext>
            </a:extLst>
          </p:cNvPr>
          <p:cNvSpPr/>
          <p:nvPr/>
        </p:nvSpPr>
        <p:spPr>
          <a:xfrm>
            <a:off x="276222" y="5893101"/>
            <a:ext cx="3993149" cy="857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4E1B6B9-FA1C-623E-3744-91CD894DA02A}"/>
              </a:ext>
            </a:extLst>
          </p:cNvPr>
          <p:cNvSpPr/>
          <p:nvPr/>
        </p:nvSpPr>
        <p:spPr>
          <a:xfrm>
            <a:off x="276218" y="625375"/>
            <a:ext cx="11479381" cy="50531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D86CEF3-7ECF-D096-600D-A11FF821796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FFFF00">
                <a:tint val="45000"/>
                <a:satMod val="400000"/>
              </a:srgb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17891" r="24073"/>
          <a:stretch/>
        </p:blipFill>
        <p:spPr>
          <a:xfrm rot="5400000">
            <a:off x="9742009" y="4408010"/>
            <a:ext cx="2354153" cy="2545828"/>
          </a:xfrm>
          <a:prstGeom prst="rect">
            <a:avLst/>
          </a:prstGeom>
          <a:noFill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4980D22-DF64-583D-11C8-6E9F30A199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732" y="6054122"/>
            <a:ext cx="3462131" cy="4822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FA0F50-B3CA-4E88-BF5B-05B36C80344B}"/>
              </a:ext>
            </a:extLst>
          </p:cNvPr>
          <p:cNvSpPr txBox="1"/>
          <p:nvPr/>
        </p:nvSpPr>
        <p:spPr>
          <a:xfrm>
            <a:off x="713064" y="4731120"/>
            <a:ext cx="10849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T Interphases Var Roman ExtraL" panose="02000503020000020004" pitchFamily="2" charset="0"/>
              </a:rPr>
              <a:t>В текущем году увеличилось количество респондентов,  считающих, что состояние рынка в текущем году не изменилось за счет примерно пропорционального снижения количества оценивающих динамику положительно или отрицательно.</a:t>
            </a:r>
            <a:endParaRPr lang="ru-RU" sz="1600" dirty="0">
              <a:latin typeface="TT Interphases Var Roman ExtraL" panose="02000503020000020004" pitchFamily="2" charset="0"/>
            </a:endParaRP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4FB639CB-AA31-4405-ABB8-63F264C974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9299907"/>
              </p:ext>
            </p:extLst>
          </p:nvPr>
        </p:nvGraphicFramePr>
        <p:xfrm>
          <a:off x="651382" y="898571"/>
          <a:ext cx="10889236" cy="361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802532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20E5130-F0AD-DA6B-7110-2412E2ED99F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12" t="3003" b="1408"/>
          <a:stretch/>
        </p:blipFill>
        <p:spPr>
          <a:xfrm>
            <a:off x="-1" y="1"/>
            <a:ext cx="12192005" cy="6858000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854C6B4-39AE-CDFC-DEFF-18017633EF33}"/>
              </a:ext>
            </a:extLst>
          </p:cNvPr>
          <p:cNvSpPr/>
          <p:nvPr/>
        </p:nvSpPr>
        <p:spPr>
          <a:xfrm>
            <a:off x="276222" y="5893101"/>
            <a:ext cx="3993149" cy="857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648FD78-4F0E-7587-94F6-3A5BBDC56FA7}"/>
              </a:ext>
            </a:extLst>
          </p:cNvPr>
          <p:cNvSpPr/>
          <p:nvPr/>
        </p:nvSpPr>
        <p:spPr>
          <a:xfrm>
            <a:off x="276218" y="625374"/>
            <a:ext cx="11479381" cy="54287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64B2920-5A97-B3CD-8A0F-7D119EC4D6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FFFF00">
                <a:tint val="45000"/>
                <a:satMod val="400000"/>
              </a:srgb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17891" r="24073"/>
          <a:stretch/>
        </p:blipFill>
        <p:spPr>
          <a:xfrm rot="5400000">
            <a:off x="9742010" y="4408010"/>
            <a:ext cx="2354152" cy="2545827"/>
          </a:xfrm>
          <a:prstGeom prst="rect">
            <a:avLst/>
          </a:prstGeom>
          <a:noFill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49DF311-E5CB-16F2-A3EC-C7187771A7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732" y="6054122"/>
            <a:ext cx="3462131" cy="48223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A38BA0A-AC1A-4069-A789-A5E70C144662}"/>
              </a:ext>
            </a:extLst>
          </p:cNvPr>
          <p:cNvSpPr txBox="1"/>
          <p:nvPr/>
        </p:nvSpPr>
        <p:spPr>
          <a:xfrm>
            <a:off x="877763" y="4623586"/>
            <a:ext cx="1073580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defRPr>
                <a:solidFill>
                  <a:srgbClr val="000000"/>
                </a:solidFill>
                <a:latin typeface="TT Interphases Var Roman ExtraL" panose="02000503020000020004" pitchFamily="2" charset="0"/>
              </a:defRPr>
            </a:lvl1pPr>
          </a:lstStyle>
          <a:p>
            <a:r>
              <a:rPr lang="ru-RU" sz="1600" dirty="0"/>
              <a:t>Число респондентов, ожидающих ухудшения в сфере торговли нефтепродуктами, значительно увеличилось и составило 37%, на эти же 21 пункт снизилось количество тех, кто ожидает положительных изменений (20% в текущем году).</a:t>
            </a:r>
          </a:p>
          <a:p>
            <a:endParaRPr lang="ru-RU" sz="1600" dirty="0"/>
          </a:p>
          <a:p>
            <a:r>
              <a:rPr lang="ru-RU" sz="1600" dirty="0"/>
              <a:t>Как и в прошлом году, 43% респондентов считают, что изменений в грядущем году не предвидится.</a:t>
            </a:r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AC15C05-A595-4EFC-9E84-DF2D9AC5F3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514511"/>
              </p:ext>
            </p:extLst>
          </p:nvPr>
        </p:nvGraphicFramePr>
        <p:xfrm>
          <a:off x="737135" y="987471"/>
          <a:ext cx="10876430" cy="361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593318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BFB0A2-87FE-DC80-23E4-68BE1EAB92F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412" t="3003" b="1408"/>
          <a:stretch/>
        </p:blipFill>
        <p:spPr>
          <a:xfrm>
            <a:off x="-1" y="1"/>
            <a:ext cx="12192005" cy="685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BBFA7A7-7D93-2722-C8F2-307D1FA3F4DA}"/>
              </a:ext>
            </a:extLst>
          </p:cNvPr>
          <p:cNvSpPr/>
          <p:nvPr/>
        </p:nvSpPr>
        <p:spPr>
          <a:xfrm>
            <a:off x="276222" y="5893101"/>
            <a:ext cx="3993149" cy="85780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037FC0C-5F45-2C47-E0F1-BC9FA9C4D9BC}"/>
              </a:ext>
            </a:extLst>
          </p:cNvPr>
          <p:cNvSpPr/>
          <p:nvPr/>
        </p:nvSpPr>
        <p:spPr>
          <a:xfrm>
            <a:off x="276218" y="625374"/>
            <a:ext cx="11479381" cy="5053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6D955C8-2673-4CF2-7A45-79AC300D0DA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rgbClr val="FFFF00">
                <a:tint val="45000"/>
                <a:satMod val="400000"/>
              </a:srgbClr>
            </a:duotone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 t="17891" r="24073"/>
          <a:stretch/>
        </p:blipFill>
        <p:spPr>
          <a:xfrm rot="5400000">
            <a:off x="9742010" y="4408010"/>
            <a:ext cx="2354152" cy="2545827"/>
          </a:xfrm>
          <a:prstGeom prst="rect">
            <a:avLst/>
          </a:prstGeom>
          <a:noFill/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56E1D57-0B71-9C29-CA0A-4A0D4441CFF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732" y="6054122"/>
            <a:ext cx="3462131" cy="4822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4FB579-E072-4DCD-BD29-6429BF0CD7D7}"/>
              </a:ext>
            </a:extLst>
          </p:cNvPr>
          <p:cNvSpPr txBox="1"/>
          <p:nvPr/>
        </p:nvSpPr>
        <p:spPr>
          <a:xfrm>
            <a:off x="639659" y="4861231"/>
            <a:ext cx="110545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rgbClr val="000000"/>
                </a:solidFill>
                <a:latin typeface="TT Interphases Var Roman ExtraL" panose="02000503020000020004" pitchFamily="2" charset="0"/>
              </a:defRPr>
            </a:lvl1pPr>
          </a:lstStyle>
          <a:p>
            <a:r>
              <a:rPr lang="ru-RU" dirty="0"/>
              <a:t>Традиционно подавляющее большинство с планами по развитию бизнеса на ближайшие 1-3 года. </a:t>
            </a:r>
          </a:p>
        </p:txBody>
      </p:sp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728DF25-5092-4978-8A95-A8D63D3065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7109147"/>
              </p:ext>
            </p:extLst>
          </p:nvPr>
        </p:nvGraphicFramePr>
        <p:xfrm>
          <a:off x="657785" y="1025571"/>
          <a:ext cx="10876430" cy="361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785093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220</Words>
  <Application>Microsoft Office PowerPoint</Application>
  <PresentationFormat>Широкоэкранный</PresentationFormat>
  <Paragraphs>16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TT Interphases Black</vt:lpstr>
      <vt:lpstr>TT Interphases Var Roman DemiBo</vt:lpstr>
      <vt:lpstr>TT Interphases Var Roman ExtraL</vt:lpstr>
      <vt:lpstr>TT Interphases Var Roman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Чернова Ирина</dc:creator>
  <cp:lastModifiedBy>Дронова Таис</cp:lastModifiedBy>
  <cp:revision>5</cp:revision>
  <dcterms:created xsi:type="dcterms:W3CDTF">2022-12-28T03:50:55Z</dcterms:created>
  <dcterms:modified xsi:type="dcterms:W3CDTF">2024-12-27T08:13:16Z</dcterms:modified>
</cp:coreProperties>
</file>